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handoutMasterIdLst>
    <p:handoutMasterId r:id="rId23"/>
  </p:handoutMasterIdLst>
  <p:sldIdLst>
    <p:sldId id="279" r:id="rId2"/>
    <p:sldId id="309" r:id="rId3"/>
    <p:sldId id="278" r:id="rId4"/>
    <p:sldId id="312" r:id="rId5"/>
    <p:sldId id="306" r:id="rId6"/>
    <p:sldId id="322" r:id="rId7"/>
    <p:sldId id="323" r:id="rId8"/>
    <p:sldId id="321" r:id="rId9"/>
    <p:sldId id="320" r:id="rId10"/>
    <p:sldId id="319" r:id="rId11"/>
    <p:sldId id="318" r:id="rId12"/>
    <p:sldId id="317" r:id="rId13"/>
    <p:sldId id="316" r:id="rId14"/>
    <p:sldId id="315" r:id="rId15"/>
    <p:sldId id="314" r:id="rId16"/>
    <p:sldId id="324" r:id="rId17"/>
    <p:sldId id="325" r:id="rId18"/>
    <p:sldId id="313" r:id="rId19"/>
    <p:sldId id="311" r:id="rId20"/>
    <p:sldId id="305" r:id="rId21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59595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76138" autoAdjust="0"/>
  </p:normalViewPr>
  <p:slideViewPr>
    <p:cSldViewPr snapToGrid="0">
      <p:cViewPr varScale="1">
        <p:scale>
          <a:sx n="98" d="100"/>
          <a:sy n="98" d="100"/>
        </p:scale>
        <p:origin x="102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8" d="100"/>
          <a:sy n="78" d="100"/>
        </p:scale>
        <p:origin x="105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Single Factor ANOVA</a:t>
            </a:r>
            <a:r>
              <a:rPr lang="en-US" baseline="0"/>
              <a:t> RMR by type of fitness training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886482939632541E-2"/>
          <c:y val="0.17195165536371501"/>
          <c:w val="0.89655796150481193"/>
          <c:h val="0.741669381114654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Sheet2!$D$5:$D$7</c:f>
              <c:numCache>
                <c:formatCode>General</c:formatCode>
                <c:ptCount val="3"/>
                <c:pt idx="0">
                  <c:v>1</c:v>
                </c:pt>
                <c:pt idx="1">
                  <c:v>1.2966666666666666</c:v>
                </c:pt>
                <c:pt idx="2">
                  <c:v>1.0666666666666667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B-4950-90C5-AB60848FD4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1875711"/>
        <c:axId val="511876543"/>
      </c:barChart>
      <c:catAx>
        <c:axId val="51187571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876543"/>
        <c:crosses val="autoZero"/>
        <c:auto val="1"/>
        <c:lblAlgn val="ctr"/>
        <c:lblOffset val="100"/>
        <c:noMultiLvlLbl val="0"/>
      </c:catAx>
      <c:valAx>
        <c:axId val="511876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87571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Sheet3!$B$3:$C$3</c:f>
              <c:strCache>
                <c:ptCount val="2"/>
                <c:pt idx="0">
                  <c:v>Females</c:v>
                </c:pt>
                <c:pt idx="1">
                  <c:v>Males</c:v>
                </c:pt>
              </c:strCache>
            </c:strRef>
          </c:cat>
          <c:val>
            <c:numRef>
              <c:f>Sheet3!$B$4:$C$4</c:f>
              <c:numCache>
                <c:formatCode>General</c:formatCode>
                <c:ptCount val="2"/>
                <c:pt idx="0">
                  <c:v>0.97499999999999998</c:v>
                </c:pt>
                <c:pt idx="1">
                  <c:v>1.2974999999999999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7-496B-BF52-638CF10C0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010031"/>
        <c:axId val="627010447"/>
      </c:barChart>
      <c:catAx>
        <c:axId val="627010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10447"/>
        <c:crosses val="autoZero"/>
        <c:auto val="1"/>
        <c:lblAlgn val="ctr"/>
        <c:lblOffset val="100"/>
        <c:noMultiLvlLbl val="0"/>
      </c:catAx>
      <c:valAx>
        <c:axId val="627010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10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Sheet6!$I$4:$I$8</c:f>
              <c:strCache>
                <c:ptCount val="5"/>
                <c:pt idx="0">
                  <c:v>9 site</c:v>
                </c:pt>
                <c:pt idx="1">
                  <c:v>Hydro pre</c:v>
                </c:pt>
                <c:pt idx="2">
                  <c:v>Hydro Me</c:v>
                </c:pt>
                <c:pt idx="3">
                  <c:v>DEXA</c:v>
                </c:pt>
                <c:pt idx="4">
                  <c:v>Mean</c:v>
                </c:pt>
              </c:strCache>
            </c:strRef>
          </c:cat>
          <c:val>
            <c:numRef>
              <c:f>Sheet6!$J$4:$J$8</c:f>
              <c:numCache>
                <c:formatCode>General</c:formatCode>
                <c:ptCount val="5"/>
                <c:pt idx="0">
                  <c:v>11.475000000000001</c:v>
                </c:pt>
                <c:pt idx="1">
                  <c:v>12.655000000000001</c:v>
                </c:pt>
                <c:pt idx="2">
                  <c:v>15.280000000000001</c:v>
                </c:pt>
                <c:pt idx="3">
                  <c:v>14.500000000000002</c:v>
                </c:pt>
                <c:pt idx="4">
                  <c:v>13.477499999999999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3-4982-B943-FA750B199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790047"/>
        <c:axId val="591790463"/>
      </c:barChart>
      <c:catAx>
        <c:axId val="591790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790463"/>
        <c:crosses val="autoZero"/>
        <c:auto val="1"/>
        <c:lblAlgn val="ctr"/>
        <c:lblOffset val="100"/>
        <c:noMultiLvlLbl val="0"/>
      </c:catAx>
      <c:valAx>
        <c:axId val="591790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790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Percent</a:t>
            </a:r>
            <a:r>
              <a:rPr lang="en-US" baseline="0" dirty="0" smtClean="0"/>
              <a:t> body fat males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Sheet6!$I$4:$I$8</c:f>
              <c:strCache>
                <c:ptCount val="5"/>
                <c:pt idx="0">
                  <c:v>9 site</c:v>
                </c:pt>
                <c:pt idx="1">
                  <c:v>Hydro pre</c:v>
                </c:pt>
                <c:pt idx="2">
                  <c:v>Hydro Me</c:v>
                </c:pt>
                <c:pt idx="3">
                  <c:v>DEXA</c:v>
                </c:pt>
                <c:pt idx="4">
                  <c:v>Mean</c:v>
                </c:pt>
              </c:strCache>
            </c:strRef>
          </c:cat>
          <c:val>
            <c:numRef>
              <c:f>Sheet6!$J$4:$J$8</c:f>
              <c:numCache>
                <c:formatCode>General</c:formatCode>
                <c:ptCount val="5"/>
                <c:pt idx="0">
                  <c:v>11.475000000000001</c:v>
                </c:pt>
                <c:pt idx="1">
                  <c:v>12.655000000000001</c:v>
                </c:pt>
                <c:pt idx="2">
                  <c:v>15.280000000000001</c:v>
                </c:pt>
                <c:pt idx="3">
                  <c:v>14.500000000000002</c:v>
                </c:pt>
                <c:pt idx="4">
                  <c:v>13.477499999999999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C-48B8-A560-02466B152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790047"/>
        <c:axId val="591790463"/>
      </c:barChart>
      <c:catAx>
        <c:axId val="591790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790463"/>
        <c:crosses val="autoZero"/>
        <c:auto val="1"/>
        <c:lblAlgn val="ctr"/>
        <c:lblOffset val="100"/>
        <c:noMultiLvlLbl val="0"/>
      </c:catAx>
      <c:valAx>
        <c:axId val="591790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790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Time to reach crossover point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Sheet8!$I$4:$I$6</c:f>
              <c:strCache>
                <c:ptCount val="3"/>
                <c:pt idx="0">
                  <c:v>Aerobic</c:v>
                </c:pt>
                <c:pt idx="1">
                  <c:v>Anerobic</c:v>
                </c:pt>
                <c:pt idx="2">
                  <c:v>Both</c:v>
                </c:pt>
              </c:strCache>
            </c:strRef>
          </c:cat>
          <c:val>
            <c:numRef>
              <c:f>Sheet8!$J$4:$J$6</c:f>
              <c:numCache>
                <c:formatCode>General</c:formatCode>
                <c:ptCount val="3"/>
                <c:pt idx="0">
                  <c:v>8.125</c:v>
                </c:pt>
                <c:pt idx="1">
                  <c:v>9.1666666666666661</c:v>
                </c:pt>
                <c:pt idx="2">
                  <c:v>9.42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7-47FD-BD97-B98B15856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777151"/>
        <c:axId val="591775903"/>
      </c:barChart>
      <c:catAx>
        <c:axId val="59177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775903"/>
        <c:crosses val="autoZero"/>
        <c:auto val="1"/>
        <c:lblAlgn val="ctr"/>
        <c:lblOffset val="100"/>
        <c:noMultiLvlLbl val="0"/>
      </c:catAx>
      <c:valAx>
        <c:axId val="591775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777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Crossover heart rates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Sheet9!$J$4:$J$6</c:f>
              <c:strCache>
                <c:ptCount val="3"/>
                <c:pt idx="0">
                  <c:v>Aerobic</c:v>
                </c:pt>
                <c:pt idx="1">
                  <c:v>Anerobic</c:v>
                </c:pt>
                <c:pt idx="2">
                  <c:v>Both</c:v>
                </c:pt>
              </c:strCache>
            </c:strRef>
          </c:cat>
          <c:val>
            <c:numRef>
              <c:f>Sheet9!$K$4:$K$6</c:f>
              <c:numCache>
                <c:formatCode>General</c:formatCode>
                <c:ptCount val="3"/>
                <c:pt idx="0">
                  <c:v>154.5</c:v>
                </c:pt>
                <c:pt idx="1">
                  <c:v>106.33333333333333</c:v>
                </c:pt>
                <c:pt idx="2">
                  <c:v>127.33333333333333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4-4857-8664-7ACFD2380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795039"/>
        <c:axId val="591779231"/>
      </c:barChart>
      <c:catAx>
        <c:axId val="59179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779231"/>
        <c:crosses val="autoZero"/>
        <c:auto val="1"/>
        <c:lblAlgn val="ctr"/>
        <c:lblOffset val="100"/>
        <c:noMultiLvlLbl val="0"/>
      </c:catAx>
      <c:valAx>
        <c:axId val="591779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795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 of Maximum Heart rate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Sheet10!$J$4:$J$6</c:f>
              <c:strCache>
                <c:ptCount val="3"/>
                <c:pt idx="0">
                  <c:v>Aerobic</c:v>
                </c:pt>
                <c:pt idx="1">
                  <c:v>Anerobic</c:v>
                </c:pt>
                <c:pt idx="2">
                  <c:v>Both</c:v>
                </c:pt>
              </c:strCache>
            </c:strRef>
          </c:cat>
          <c:val>
            <c:numRef>
              <c:f>Sheet10!$K$4:$K$6</c:f>
              <c:numCache>
                <c:formatCode>General</c:formatCode>
                <c:ptCount val="3"/>
                <c:pt idx="0">
                  <c:v>67.5</c:v>
                </c:pt>
                <c:pt idx="1">
                  <c:v>40</c:v>
                </c:pt>
                <c:pt idx="2">
                  <c:v>47.333333333333336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A9-4A04-A3F7-9F0FAD9ED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795455"/>
        <c:axId val="591794207"/>
      </c:barChart>
      <c:catAx>
        <c:axId val="591795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794207"/>
        <c:crosses val="autoZero"/>
        <c:auto val="1"/>
        <c:lblAlgn val="ctr"/>
        <c:lblOffset val="100"/>
        <c:noMultiLvlLbl val="0"/>
      </c:catAx>
      <c:valAx>
        <c:axId val="591794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795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</cdr:x>
      <cdr:y>0.27558</cdr:y>
    </cdr:from>
    <cdr:to>
      <cdr:x>1</cdr:x>
      <cdr:y>0.54367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35421" y="9399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0.78298</cdr:x>
      <cdr:y>0.22709</cdr:y>
    </cdr:from>
    <cdr:to>
      <cdr:x>1</cdr:x>
      <cdr:y>0.30125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79779" y="774566"/>
          <a:ext cx="992221" cy="25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Both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r">
              <a:defRPr sz="1200"/>
            </a:lvl1pPr>
          </a:lstStyle>
          <a:p>
            <a:fld id="{A35D3078-26AC-4046-BF66-1C8319FBCEF9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r">
              <a:defRPr sz="1200"/>
            </a:lvl1pPr>
          </a:lstStyle>
          <a:p>
            <a:fld id="{DFE05831-B599-47AD-835A-291F9112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695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457199" y="4560571"/>
            <a:ext cx="6402389" cy="475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>
          <a:xfrm>
            <a:off x="4143375" y="9120187"/>
            <a:ext cx="3170238" cy="481013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0D0F3421-2462-470F-A04D-3FB0C55D2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40950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836be1408_8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836be1408_8_54:notes"/>
          <p:cNvSpPr txBox="1">
            <a:spLocks noGrp="1"/>
          </p:cNvSpPr>
          <p:nvPr>
            <p:ph type="body" idx="1"/>
          </p:nvPr>
        </p:nvSpPr>
        <p:spPr>
          <a:xfrm>
            <a:off x="457201" y="4560570"/>
            <a:ext cx="6400800" cy="4320540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6953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d31afdd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d31afdd6_1_35:notes"/>
          <p:cNvSpPr txBox="1">
            <a:spLocks noGrp="1"/>
          </p:cNvSpPr>
          <p:nvPr>
            <p:ph type="body" idx="1"/>
          </p:nvPr>
        </p:nvSpPr>
        <p:spPr>
          <a:xfrm>
            <a:off x="424069" y="4463846"/>
            <a:ext cx="6641521" cy="4997655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spcBef>
                <a:spcPts val="1691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43501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d31afdd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d31afdd6_1_35:notes"/>
          <p:cNvSpPr txBox="1">
            <a:spLocks noGrp="1"/>
          </p:cNvSpPr>
          <p:nvPr>
            <p:ph type="body" idx="1"/>
          </p:nvPr>
        </p:nvSpPr>
        <p:spPr>
          <a:xfrm>
            <a:off x="424069" y="4463846"/>
            <a:ext cx="6641521" cy="4997655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spcBef>
                <a:spcPts val="1691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759187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d31afdd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d31afdd6_1_35:notes"/>
          <p:cNvSpPr txBox="1">
            <a:spLocks noGrp="1"/>
          </p:cNvSpPr>
          <p:nvPr>
            <p:ph type="body" idx="1"/>
          </p:nvPr>
        </p:nvSpPr>
        <p:spPr>
          <a:xfrm>
            <a:off x="424069" y="4463846"/>
            <a:ext cx="6641521" cy="4997655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spcBef>
                <a:spcPts val="1691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70106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d31afdd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d31afdd6_1_35:notes"/>
          <p:cNvSpPr txBox="1">
            <a:spLocks noGrp="1"/>
          </p:cNvSpPr>
          <p:nvPr>
            <p:ph type="body" idx="1"/>
          </p:nvPr>
        </p:nvSpPr>
        <p:spPr>
          <a:xfrm>
            <a:off x="424069" y="4463846"/>
            <a:ext cx="6641521" cy="4997655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spcBef>
                <a:spcPts val="1691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745050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d31afdd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d31afdd6_1_35:notes"/>
          <p:cNvSpPr txBox="1">
            <a:spLocks noGrp="1"/>
          </p:cNvSpPr>
          <p:nvPr>
            <p:ph type="body" idx="1"/>
          </p:nvPr>
        </p:nvSpPr>
        <p:spPr>
          <a:xfrm>
            <a:off x="424069" y="4463846"/>
            <a:ext cx="6641521" cy="4997655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spcBef>
                <a:spcPts val="1691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183090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d31afdd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d31afdd6_1_35:notes"/>
          <p:cNvSpPr txBox="1">
            <a:spLocks noGrp="1"/>
          </p:cNvSpPr>
          <p:nvPr>
            <p:ph type="body" idx="1"/>
          </p:nvPr>
        </p:nvSpPr>
        <p:spPr>
          <a:xfrm>
            <a:off x="424069" y="4463846"/>
            <a:ext cx="6641521" cy="4997655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spcBef>
                <a:spcPts val="1691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350852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d31afdd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d31afdd6_1_35:notes"/>
          <p:cNvSpPr txBox="1">
            <a:spLocks noGrp="1"/>
          </p:cNvSpPr>
          <p:nvPr>
            <p:ph type="body" idx="1"/>
          </p:nvPr>
        </p:nvSpPr>
        <p:spPr>
          <a:xfrm>
            <a:off x="424069" y="4463846"/>
            <a:ext cx="6641521" cy="4997655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spcBef>
                <a:spcPts val="1691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87874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d31afdd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d31afdd6_1_35:notes"/>
          <p:cNvSpPr txBox="1">
            <a:spLocks noGrp="1"/>
          </p:cNvSpPr>
          <p:nvPr>
            <p:ph type="body" idx="1"/>
          </p:nvPr>
        </p:nvSpPr>
        <p:spPr>
          <a:xfrm>
            <a:off x="424069" y="4463846"/>
            <a:ext cx="6641521" cy="4997655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spcBef>
                <a:spcPts val="1691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869020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d31afdd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d31afdd6_1_35:notes"/>
          <p:cNvSpPr txBox="1">
            <a:spLocks noGrp="1"/>
          </p:cNvSpPr>
          <p:nvPr>
            <p:ph type="body" idx="1"/>
          </p:nvPr>
        </p:nvSpPr>
        <p:spPr>
          <a:xfrm>
            <a:off x="424069" y="4463846"/>
            <a:ext cx="6641521" cy="4997655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spcBef>
                <a:spcPts val="1691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129623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d31afdd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d31afdd6_1_35:notes"/>
          <p:cNvSpPr txBox="1">
            <a:spLocks noGrp="1"/>
          </p:cNvSpPr>
          <p:nvPr>
            <p:ph type="body" idx="1"/>
          </p:nvPr>
        </p:nvSpPr>
        <p:spPr>
          <a:xfrm>
            <a:off x="424069" y="4463846"/>
            <a:ext cx="6641521" cy="4997655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spcBef>
                <a:spcPts val="1691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80101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d31afdd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d31afdd6_1_35:notes"/>
          <p:cNvSpPr txBox="1">
            <a:spLocks noGrp="1"/>
          </p:cNvSpPr>
          <p:nvPr>
            <p:ph type="body" idx="1"/>
          </p:nvPr>
        </p:nvSpPr>
        <p:spPr>
          <a:xfrm>
            <a:off x="424069" y="4463846"/>
            <a:ext cx="6641521" cy="4997655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spcBef>
                <a:spcPts val="1691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01525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836be1408_8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836be1408_8_6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653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d31afdd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d31afdd6_1_35:notes"/>
          <p:cNvSpPr txBox="1">
            <a:spLocks noGrp="1"/>
          </p:cNvSpPr>
          <p:nvPr>
            <p:ph type="body" idx="1"/>
          </p:nvPr>
        </p:nvSpPr>
        <p:spPr>
          <a:xfrm>
            <a:off x="424069" y="4463846"/>
            <a:ext cx="6641521" cy="4997655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spcBef>
                <a:spcPts val="1691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984183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d31afdd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d31afdd6_1_35:notes"/>
          <p:cNvSpPr txBox="1">
            <a:spLocks noGrp="1"/>
          </p:cNvSpPr>
          <p:nvPr>
            <p:ph type="body" idx="1"/>
          </p:nvPr>
        </p:nvSpPr>
        <p:spPr>
          <a:xfrm>
            <a:off x="424069" y="4463846"/>
            <a:ext cx="6641521" cy="4997655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spcBef>
                <a:spcPts val="1691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87195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d31afdd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d31afdd6_1_35:notes"/>
          <p:cNvSpPr txBox="1">
            <a:spLocks noGrp="1"/>
          </p:cNvSpPr>
          <p:nvPr>
            <p:ph type="body" idx="1"/>
          </p:nvPr>
        </p:nvSpPr>
        <p:spPr>
          <a:xfrm>
            <a:off x="424069" y="4463846"/>
            <a:ext cx="6641521" cy="4997655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spcBef>
                <a:spcPts val="1691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711013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d31afdd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d31afdd6_1_35:notes"/>
          <p:cNvSpPr txBox="1">
            <a:spLocks noGrp="1"/>
          </p:cNvSpPr>
          <p:nvPr>
            <p:ph type="body" idx="1"/>
          </p:nvPr>
        </p:nvSpPr>
        <p:spPr>
          <a:xfrm>
            <a:off x="424069" y="4463846"/>
            <a:ext cx="6641521" cy="4997655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spcBef>
                <a:spcPts val="1691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0928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d31afdd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d31afdd6_1_35:notes"/>
          <p:cNvSpPr txBox="1">
            <a:spLocks noGrp="1"/>
          </p:cNvSpPr>
          <p:nvPr>
            <p:ph type="body" idx="1"/>
          </p:nvPr>
        </p:nvSpPr>
        <p:spPr>
          <a:xfrm>
            <a:off x="424069" y="4463846"/>
            <a:ext cx="6641521" cy="4997655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spcBef>
                <a:spcPts val="1691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584355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d31afdd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d31afdd6_1_35:notes"/>
          <p:cNvSpPr txBox="1">
            <a:spLocks noGrp="1"/>
          </p:cNvSpPr>
          <p:nvPr>
            <p:ph type="body" idx="1"/>
          </p:nvPr>
        </p:nvSpPr>
        <p:spPr>
          <a:xfrm>
            <a:off x="424069" y="4463846"/>
            <a:ext cx="6641521" cy="4997655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spcBef>
                <a:spcPts val="1691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73865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d31afdd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d31afdd6_1_35:notes"/>
          <p:cNvSpPr txBox="1">
            <a:spLocks noGrp="1"/>
          </p:cNvSpPr>
          <p:nvPr>
            <p:ph type="body" idx="1"/>
          </p:nvPr>
        </p:nvSpPr>
        <p:spPr>
          <a:xfrm>
            <a:off x="424069" y="4463846"/>
            <a:ext cx="6641521" cy="4997655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spcBef>
                <a:spcPts val="1691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42468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600" b="1"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" y="-15564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794083" y="0"/>
            <a:ext cx="5349916" cy="3451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lt1"/>
                </a:solidFill>
              </a:rPr>
              <a:t>What factors effect our body composition?</a:t>
            </a:r>
            <a:endParaRPr sz="40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bg1">
                    <a:lumMod val="85000"/>
                  </a:schemeClr>
                </a:solidFill>
              </a:rPr>
              <a:t>October 2019</a:t>
            </a:r>
            <a:endParaRPr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flipV="1">
            <a:off x="4572000" y="3497581"/>
            <a:ext cx="37528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" y="3"/>
            <a:ext cx="3753275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748364" y="0"/>
            <a:ext cx="457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3" y="4312520"/>
            <a:ext cx="2356946" cy="3917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94083" y="3833697"/>
            <a:ext cx="5345303" cy="35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McKayla Austin, Mika Rives,  Dr. Collin Fehr, Dr. Clay Robinson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2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89411" y="322525"/>
            <a:ext cx="8689219" cy="782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544D43"/>
                </a:solidFill>
                <a:highlight>
                  <a:srgbClr val="FCFCFA"/>
                </a:highlight>
              </a:rPr>
              <a:t>Gender plays a bigger role in RMR p=.0260</a:t>
            </a:r>
            <a:endParaRPr sz="3200" dirty="0">
              <a:solidFill>
                <a:srgbClr val="544D43"/>
              </a:solidFill>
              <a:highlight>
                <a:srgbClr val="FCFCFA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110"/>
            <a:ext cx="9144000" cy="83439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00273" y="1104900"/>
            <a:ext cx="3293515" cy="4038600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219136"/>
              </p:ext>
            </p:extLst>
          </p:nvPr>
        </p:nvGraphicFramePr>
        <p:xfrm>
          <a:off x="289412" y="1200150"/>
          <a:ext cx="35043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81336" y="1303506"/>
            <a:ext cx="46595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matter what the type of training gender was a more significant factor on RMR than any other factor including body composition, fitness level, fuel mix during activity, and type of training.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945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89411" y="322525"/>
            <a:ext cx="8689219" cy="782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544D43"/>
                </a:solidFill>
                <a:highlight>
                  <a:srgbClr val="FCFCFA"/>
                </a:highlight>
              </a:rPr>
              <a:t>Difference in fuel mix at rest by type of training</a:t>
            </a:r>
            <a:endParaRPr sz="3200" dirty="0">
              <a:solidFill>
                <a:srgbClr val="544D43"/>
              </a:solidFill>
              <a:highlight>
                <a:srgbClr val="FCFCFA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110"/>
            <a:ext cx="9144000" cy="83439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00273" y="1104900"/>
            <a:ext cx="5007557" cy="4038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Aerobically Trained fuel mix average</a:t>
            </a:r>
          </a:p>
          <a:p>
            <a:pPr marL="11430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70% fat and 30% Carbohydrates</a:t>
            </a:r>
          </a:p>
          <a:p>
            <a:pPr marL="114300" indent="0">
              <a:buNone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marL="11430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Anaerobically trained fuel mix average</a:t>
            </a:r>
          </a:p>
          <a:p>
            <a:pPr marL="11430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50.25 Fat and 49.75 Carbohydrate</a:t>
            </a:r>
          </a:p>
          <a:p>
            <a:pPr marL="11430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Aerobically trained individuals burned more calories from fat at rest than anaerobically trained individuals.</a:t>
            </a:r>
          </a:p>
          <a:p>
            <a:pPr marL="11430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Did this have any influence on Body Composition?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89411" y="322525"/>
            <a:ext cx="8689219" cy="782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544D43"/>
                </a:solidFill>
                <a:highlight>
                  <a:srgbClr val="FCFCFA"/>
                </a:highlight>
              </a:rPr>
              <a:t>Body Composition Results by gender</a:t>
            </a:r>
            <a:endParaRPr sz="3200" dirty="0">
              <a:solidFill>
                <a:srgbClr val="544D43"/>
              </a:solidFill>
              <a:highlight>
                <a:srgbClr val="FCFCFA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110"/>
            <a:ext cx="9144000" cy="83439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00273" y="1104900"/>
            <a:ext cx="5007557" cy="4038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Females 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62965"/>
              </p:ext>
            </p:extLst>
          </p:nvPr>
        </p:nvGraphicFramePr>
        <p:xfrm>
          <a:off x="924129" y="1624520"/>
          <a:ext cx="5190921" cy="2752925"/>
        </p:xfrm>
        <a:graphic>
          <a:graphicData uri="http://schemas.openxmlformats.org/drawingml/2006/table">
            <a:tbl>
              <a:tblPr/>
              <a:tblGrid>
                <a:gridCol w="1025367">
                  <a:extLst>
                    <a:ext uri="{9D8B030D-6E8A-4147-A177-3AD203B41FA5}">
                      <a16:colId xmlns:a16="http://schemas.microsoft.com/office/drawing/2014/main" val="1244520885"/>
                    </a:ext>
                  </a:extLst>
                </a:gridCol>
                <a:gridCol w="1025367">
                  <a:extLst>
                    <a:ext uri="{9D8B030D-6E8A-4147-A177-3AD203B41FA5}">
                      <a16:colId xmlns:a16="http://schemas.microsoft.com/office/drawing/2014/main" val="1289256680"/>
                    </a:ext>
                  </a:extLst>
                </a:gridCol>
                <a:gridCol w="1025367">
                  <a:extLst>
                    <a:ext uri="{9D8B030D-6E8A-4147-A177-3AD203B41FA5}">
                      <a16:colId xmlns:a16="http://schemas.microsoft.com/office/drawing/2014/main" val="3026585106"/>
                    </a:ext>
                  </a:extLst>
                </a:gridCol>
                <a:gridCol w="1089453">
                  <a:extLst>
                    <a:ext uri="{9D8B030D-6E8A-4147-A177-3AD203B41FA5}">
                      <a16:colId xmlns:a16="http://schemas.microsoft.com/office/drawing/2014/main" val="301982448"/>
                    </a:ext>
                  </a:extLst>
                </a:gridCol>
                <a:gridCol w="1025367">
                  <a:extLst>
                    <a:ext uri="{9D8B030D-6E8A-4147-A177-3AD203B41FA5}">
                      <a16:colId xmlns:a16="http://schemas.microsoft.com/office/drawing/2014/main" val="3035750445"/>
                    </a:ext>
                  </a:extLst>
                </a:gridCol>
              </a:tblGrid>
              <a:tr h="55058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942391"/>
                  </a:ext>
                </a:extLst>
              </a:tr>
              <a:tr h="550585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755684"/>
                  </a:ext>
                </a:extLst>
              </a:tr>
              <a:tr h="550585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028403"/>
                  </a:ext>
                </a:extLst>
              </a:tr>
              <a:tr h="550585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713837"/>
                  </a:ext>
                </a:extLst>
              </a:tr>
              <a:tr h="550585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8984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050" y="1624520"/>
            <a:ext cx="302895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T-test between predicted and measure residual volume hydrostatic weighing p=.248</a:t>
            </a:r>
          </a:p>
          <a:p>
            <a:r>
              <a:rPr lang="en-US" sz="1600" dirty="0" smtClean="0"/>
              <a:t>Mean of predicted=21.17</a:t>
            </a:r>
          </a:p>
          <a:p>
            <a:r>
              <a:rPr lang="en-US" sz="1600" dirty="0" smtClean="0"/>
              <a:t>Mean for measured=23.1225</a:t>
            </a:r>
          </a:p>
          <a:p>
            <a:endParaRPr lang="en-US" sz="1600" dirty="0"/>
          </a:p>
          <a:p>
            <a:r>
              <a:rPr lang="en-US" sz="1600" dirty="0" smtClean="0"/>
              <a:t>The population group were all fit individuals who had less residual volume than the average population group</a:t>
            </a:r>
          </a:p>
          <a:p>
            <a:r>
              <a:rPr lang="en-US" sz="1600" dirty="0" smtClean="0"/>
              <a:t>Single factor ANOVA p=.5904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86513"/>
              </p:ext>
            </p:extLst>
          </p:nvPr>
        </p:nvGraphicFramePr>
        <p:xfrm>
          <a:off x="1011677" y="1200150"/>
          <a:ext cx="528211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2943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89411" y="322525"/>
            <a:ext cx="8689219" cy="782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544D43"/>
                </a:solidFill>
                <a:highlight>
                  <a:srgbClr val="FCFCFA"/>
                </a:highlight>
              </a:rPr>
              <a:t>Body Composition for the males</a:t>
            </a:r>
            <a:endParaRPr sz="3200" dirty="0">
              <a:solidFill>
                <a:srgbClr val="544D43"/>
              </a:solidFill>
              <a:highlight>
                <a:srgbClr val="FCFCFA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110"/>
            <a:ext cx="9144000" cy="83439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1443856" y="1815019"/>
            <a:ext cx="5007557" cy="4038600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788189"/>
              </p:ext>
            </p:extLst>
          </p:nvPr>
        </p:nvGraphicFramePr>
        <p:xfrm>
          <a:off x="1235413" y="1031132"/>
          <a:ext cx="5817140" cy="3277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52554" y="1721796"/>
            <a:ext cx="201362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Both population groups</a:t>
            </a:r>
          </a:p>
          <a:p>
            <a:r>
              <a:rPr lang="en-US" sz="2000" dirty="0" smtClean="0"/>
              <a:t>very healthy. Single Factor ANOVA p=.6425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2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89411" y="322525"/>
            <a:ext cx="8689219" cy="782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544D43"/>
                </a:solidFill>
                <a:highlight>
                  <a:srgbClr val="FCFCFA"/>
                </a:highlight>
              </a:rPr>
              <a:t>Brain Break: what have we learned so far?</a:t>
            </a:r>
            <a:endParaRPr sz="3200" dirty="0">
              <a:solidFill>
                <a:srgbClr val="544D43"/>
              </a:solidFill>
              <a:highlight>
                <a:srgbClr val="FCFCFA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110"/>
            <a:ext cx="9144000" cy="83439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00273" y="1104900"/>
            <a:ext cx="5007557" cy="4038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So far gender is the most significant variable in differences in RMR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The study includes healthy individuals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Fuel mix at rest does not have a big effect on RMR.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Type of activity that one participates in training is not a big factor in differences in RMR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09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89411" y="322525"/>
            <a:ext cx="8689219" cy="782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544D43"/>
                </a:solidFill>
                <a:highlight>
                  <a:srgbClr val="FCFCFA"/>
                </a:highlight>
              </a:rPr>
              <a:t>What about Fuel used during activity?</a:t>
            </a:r>
            <a:endParaRPr sz="3200" dirty="0">
              <a:solidFill>
                <a:srgbClr val="544D43"/>
              </a:solidFill>
              <a:highlight>
                <a:srgbClr val="FCFCFA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110"/>
            <a:ext cx="9144000" cy="83439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00273" y="1104900"/>
            <a:ext cx="5007557" cy="4038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Who do we expect to cross over to using more carbohydrates at an earlier state in a graded exercise test aerobically trained or anaerobically trained individuals?  P=.69134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151125"/>
              </p:ext>
            </p:extLst>
          </p:nvPr>
        </p:nvGraphicFramePr>
        <p:xfrm>
          <a:off x="5507830" y="1200150"/>
          <a:ext cx="363617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6465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89411" y="1"/>
            <a:ext cx="8689219" cy="11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544D43"/>
                </a:solidFill>
                <a:highlight>
                  <a:srgbClr val="FCFCFA"/>
                </a:highlight>
              </a:rPr>
              <a:t>What we are finding is differences in hear rates. </a:t>
            </a:r>
            <a:endParaRPr sz="3200" dirty="0">
              <a:solidFill>
                <a:srgbClr val="544D43"/>
              </a:solidFill>
              <a:highlight>
                <a:srgbClr val="FCFCFA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110"/>
            <a:ext cx="9144000" cy="83439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00273" y="1104900"/>
            <a:ext cx="5007557" cy="4038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Not only what their heart rates are at the cross over point but also what percentage of their predicted maximum </a:t>
            </a:r>
            <a:r>
              <a:rPr lang="en-US" sz="2400" b="1" dirty="0" smtClean="0">
                <a:solidFill>
                  <a:srgbClr val="C00000"/>
                </a:solidFill>
              </a:rPr>
              <a:t>heart</a:t>
            </a:r>
            <a:r>
              <a:rPr lang="en-US" sz="2000" b="1" dirty="0" smtClean="0">
                <a:solidFill>
                  <a:srgbClr val="C00000"/>
                </a:solidFill>
              </a:rPr>
              <a:t> rate they are working at when they cross over.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Heart rate Cross over average ANVOA p=.02766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Percentage of maximum Heart rate at cross over point.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005174"/>
              </p:ext>
            </p:extLst>
          </p:nvPr>
        </p:nvGraphicFramePr>
        <p:xfrm>
          <a:off x="6079786" y="573931"/>
          <a:ext cx="3064213" cy="185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762639"/>
              </p:ext>
            </p:extLst>
          </p:nvPr>
        </p:nvGraphicFramePr>
        <p:xfrm>
          <a:off x="6079785" y="2400300"/>
          <a:ext cx="3064213" cy="1977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85663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89411" y="322525"/>
            <a:ext cx="8689219" cy="782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44D43"/>
              </a:solidFill>
              <a:highlight>
                <a:srgbClr val="FCFCFA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110"/>
            <a:ext cx="9144000" cy="83439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00273" y="1104900"/>
            <a:ext cx="5007557" cy="4038600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96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89411" y="322525"/>
            <a:ext cx="8689219" cy="782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44D43"/>
              </a:solidFill>
              <a:highlight>
                <a:srgbClr val="FCFCFA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110"/>
            <a:ext cx="9144000" cy="83439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00273" y="1104900"/>
            <a:ext cx="5007557" cy="4038600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3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89411" y="322525"/>
            <a:ext cx="8689219" cy="782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44D43"/>
              </a:solidFill>
              <a:highlight>
                <a:srgbClr val="FCFCFA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110"/>
            <a:ext cx="9144000" cy="83439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00273" y="1104900"/>
            <a:ext cx="5007557" cy="4038600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3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89411" y="1"/>
            <a:ext cx="8689219" cy="778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544D43"/>
                </a:solidFill>
                <a:highlight>
                  <a:srgbClr val="FCFCFA"/>
                </a:highlight>
              </a:rPr>
              <a:t>Why the focus on body Composition?</a:t>
            </a:r>
            <a:endParaRPr sz="3200" dirty="0">
              <a:solidFill>
                <a:srgbClr val="544D43"/>
              </a:solidFill>
              <a:highlight>
                <a:srgbClr val="FCFCFA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110"/>
            <a:ext cx="9144000" cy="83439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00273" y="1104900"/>
            <a:ext cx="8264348" cy="403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Obesity rates are increasing by 1% per year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19% of all children are overweight or obese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Obese individuals health care cost are 6X over the national average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More than 68% of the U.S. population is overweight or obese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Physical activity is decreasing among all age population groups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Caloric intake predictions have not changed in the past twenty years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96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600" b="1"/>
          </a:p>
        </p:txBody>
      </p:sp>
      <p:sp>
        <p:nvSpPr>
          <p:cNvPr id="191" name="Google Shape;19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/>
          <p:nvPr/>
        </p:nvSpPr>
        <p:spPr>
          <a:xfrm>
            <a:off x="0" y="1990325"/>
            <a:ext cx="9144000" cy="1463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</a:rPr>
              <a:t>Thank You. Questions?</a:t>
            </a:r>
            <a:endParaRPr sz="44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2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89411" y="322525"/>
            <a:ext cx="7473463" cy="782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544D43"/>
                </a:solidFill>
                <a:highlight>
                  <a:srgbClr val="FCFCFA"/>
                </a:highlight>
              </a:rPr>
              <a:t>What is body composition anyway?</a:t>
            </a:r>
            <a:br>
              <a:rPr lang="en-US" sz="3200" dirty="0" smtClean="0">
                <a:solidFill>
                  <a:srgbClr val="544D43"/>
                </a:solidFill>
                <a:highlight>
                  <a:srgbClr val="FCFCFA"/>
                </a:highlight>
              </a:rPr>
            </a:br>
            <a:endParaRPr sz="3200" dirty="0">
              <a:solidFill>
                <a:srgbClr val="544D43"/>
              </a:solidFill>
              <a:highlight>
                <a:srgbClr val="FCFCFA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110"/>
            <a:ext cx="9144000" cy="83439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00273" y="1104900"/>
            <a:ext cx="8312987" cy="3352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Male 170 #                                     </a:t>
            </a:r>
            <a:r>
              <a:rPr lang="en-US" sz="2400" b="1" dirty="0">
                <a:solidFill>
                  <a:srgbClr val="C00000"/>
                </a:solidFill>
              </a:rPr>
              <a:t>Female 140 </a:t>
            </a:r>
            <a:r>
              <a:rPr lang="en-US" sz="2400" b="1" dirty="0" smtClean="0">
                <a:solidFill>
                  <a:srgbClr val="C00000"/>
                </a:solidFill>
              </a:rPr>
              <a:t>#</a:t>
            </a:r>
          </a:p>
          <a:p>
            <a:pPr marL="11430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Muscle  43%          73#		   Muscle  </a:t>
            </a:r>
            <a:r>
              <a:rPr lang="en-US" sz="2400" b="1" dirty="0">
                <a:solidFill>
                  <a:srgbClr val="C00000"/>
                </a:solidFill>
              </a:rPr>
              <a:t>36%       </a:t>
            </a:r>
            <a:r>
              <a:rPr lang="en-US" sz="2400" b="1" dirty="0" smtClean="0">
                <a:solidFill>
                  <a:srgbClr val="C00000"/>
                </a:solidFill>
              </a:rPr>
              <a:t>    50</a:t>
            </a:r>
            <a:r>
              <a:rPr lang="en-US" sz="2400" b="1" dirty="0">
                <a:solidFill>
                  <a:srgbClr val="C00000"/>
                </a:solidFill>
              </a:rPr>
              <a:t>#</a:t>
            </a:r>
          </a:p>
          <a:p>
            <a:pPr marL="11430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Essential fat 3%      5#                  Essential </a:t>
            </a:r>
            <a:r>
              <a:rPr lang="en-US" sz="2400" b="1" dirty="0">
                <a:solidFill>
                  <a:srgbClr val="C00000"/>
                </a:solidFill>
              </a:rPr>
              <a:t>fat 12% </a:t>
            </a:r>
            <a:r>
              <a:rPr lang="en-US" sz="2400" b="1" dirty="0" smtClean="0">
                <a:solidFill>
                  <a:srgbClr val="C00000"/>
                </a:solidFill>
              </a:rPr>
              <a:t>  17</a:t>
            </a:r>
            <a:r>
              <a:rPr lang="en-US" sz="2400" b="1" dirty="0">
                <a:solidFill>
                  <a:srgbClr val="C00000"/>
                </a:solidFill>
              </a:rPr>
              <a:t>#</a:t>
            </a:r>
          </a:p>
          <a:p>
            <a:pPr marL="11430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Storage fat 14%     24#		   Storage </a:t>
            </a:r>
            <a:r>
              <a:rPr lang="en-US" sz="2400" b="1" dirty="0">
                <a:solidFill>
                  <a:srgbClr val="C00000"/>
                </a:solidFill>
              </a:rPr>
              <a:t>fat 15%  </a:t>
            </a:r>
            <a:r>
              <a:rPr lang="en-US" sz="2400" b="1" dirty="0" smtClean="0">
                <a:solidFill>
                  <a:srgbClr val="C00000"/>
                </a:solidFill>
              </a:rPr>
              <a:t>   21</a:t>
            </a:r>
            <a:r>
              <a:rPr lang="en-US" sz="2400" b="1" dirty="0">
                <a:solidFill>
                  <a:srgbClr val="C00000"/>
                </a:solidFill>
              </a:rPr>
              <a:t>#</a:t>
            </a:r>
          </a:p>
          <a:p>
            <a:pPr marL="11430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Bone 15%               26#		   Bone </a:t>
            </a:r>
            <a:r>
              <a:rPr lang="en-US" sz="2400" b="1" dirty="0">
                <a:solidFill>
                  <a:srgbClr val="C00000"/>
                </a:solidFill>
              </a:rPr>
              <a:t>12%           </a:t>
            </a:r>
            <a:r>
              <a:rPr lang="en-US" sz="2400" b="1" dirty="0" smtClean="0">
                <a:solidFill>
                  <a:srgbClr val="C00000"/>
                </a:solidFill>
              </a:rPr>
              <a:t>    17</a:t>
            </a:r>
            <a:r>
              <a:rPr lang="en-US" sz="2400" b="1" dirty="0">
                <a:solidFill>
                  <a:srgbClr val="C00000"/>
                </a:solidFill>
              </a:rPr>
              <a:t>#</a:t>
            </a:r>
          </a:p>
          <a:p>
            <a:pPr marL="11430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Other tissue 25%    43#                Other </a:t>
            </a:r>
            <a:r>
              <a:rPr lang="en-US" sz="2400" b="1" dirty="0">
                <a:solidFill>
                  <a:srgbClr val="C00000"/>
                </a:solidFill>
              </a:rPr>
              <a:t>tissue 25% </a:t>
            </a:r>
            <a:r>
              <a:rPr lang="en-US" sz="2400" b="1" dirty="0" smtClean="0">
                <a:solidFill>
                  <a:srgbClr val="C00000"/>
                </a:solidFill>
              </a:rPr>
              <a:t>   35</a:t>
            </a:r>
            <a:r>
              <a:rPr lang="en-US" sz="2400" b="1" dirty="0">
                <a:solidFill>
                  <a:srgbClr val="C00000"/>
                </a:solidFill>
              </a:rPr>
              <a:t>#</a:t>
            </a:r>
          </a:p>
          <a:p>
            <a:pPr marL="114300" indent="0">
              <a:buNone/>
            </a:pP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7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89411" y="1"/>
            <a:ext cx="8689219" cy="778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>
              <a:lnSpc>
                <a:spcPct val="115000"/>
              </a:lnSpc>
            </a:pPr>
            <a:r>
              <a:rPr lang="en-US" altLang="en-US" sz="3200" b="1" dirty="0"/>
              <a:t>Body composition</a:t>
            </a:r>
            <a:endParaRPr sz="3200" dirty="0">
              <a:solidFill>
                <a:srgbClr val="544D43"/>
              </a:solidFill>
              <a:highlight>
                <a:srgbClr val="FCFCFA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110"/>
            <a:ext cx="9144000" cy="83439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00273" y="573931"/>
            <a:ext cx="5007557" cy="421207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Lean body mass LBM or FFM</a:t>
            </a:r>
            <a:r>
              <a:rPr lang="en-US" altLang="en-US" sz="2400" dirty="0">
                <a:solidFill>
                  <a:srgbClr val="3333FF"/>
                </a:solidFill>
              </a:rPr>
              <a:t>:</a:t>
            </a:r>
            <a:r>
              <a:rPr lang="en-US" altLang="en-US" sz="2400" dirty="0"/>
              <a:t> includes fluids, lean muscle, connective tissue, organs, bones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Fat EFM: essential fat include lipids incorporated in cells of nerves, brains, heart, lungs, liver, and glands 3%men 12% women (ACSM 2014)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Nonessential fat NEFM: storage fat or adipose tissue located just underneath the skin and around major organs (10 to 15% for both genders</a:t>
            </a:r>
            <a:r>
              <a:rPr lang="en-US" altLang="en-US" sz="2000" dirty="0"/>
              <a:t>)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Body Composition Measur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62" y="2425430"/>
            <a:ext cx="370623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89411" y="322525"/>
            <a:ext cx="8689219" cy="782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544D43"/>
                </a:solidFill>
                <a:highlight>
                  <a:srgbClr val="FCFCFA"/>
                </a:highlight>
              </a:rPr>
              <a:t>What factors have an effect on body composition?</a:t>
            </a:r>
            <a:endParaRPr sz="3200" dirty="0">
              <a:solidFill>
                <a:srgbClr val="544D43"/>
              </a:solidFill>
              <a:highlight>
                <a:srgbClr val="FCFCFA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110"/>
            <a:ext cx="9144000" cy="83439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00273" y="1104900"/>
            <a:ext cx="5007557" cy="4038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Activity Level?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Type of activity?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Fuel Mix during exercise?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Resting Metabolic Rate?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Gender √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Caloric Intake√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Genetics  √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Health √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Age √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6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89411" y="1"/>
            <a:ext cx="8689219" cy="9338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 smtClean="0">
                <a:solidFill>
                  <a:srgbClr val="544D43"/>
                </a:solidFill>
                <a:highlight>
                  <a:srgbClr val="FCFCFA"/>
                </a:highlight>
              </a:rPr>
              <a:t>Resting Metabolic Rate  60-75% of our caloric expenditure</a:t>
            </a:r>
            <a:endParaRPr sz="3200" dirty="0">
              <a:solidFill>
                <a:srgbClr val="544D43"/>
              </a:solidFill>
              <a:highlight>
                <a:srgbClr val="FCFCFA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110"/>
            <a:ext cx="9144000" cy="83439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00273" y="1104900"/>
            <a:ext cx="5007557" cy="4038600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" name="AutoShape 2" descr="Image result for picture of pie graph of caloric expenditure per 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04" y="786246"/>
            <a:ext cx="7101191" cy="35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2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89411" y="322525"/>
            <a:ext cx="8689219" cy="782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>
              <a:lnSpc>
                <a:spcPct val="115000"/>
              </a:lnSpc>
            </a:pPr>
            <a:r>
              <a:rPr lang="en-US" altLang="en-US" sz="3200" b="1" dirty="0"/>
              <a:t>Ways to increase or decrease your REE</a:t>
            </a:r>
            <a:endParaRPr sz="3200" dirty="0">
              <a:solidFill>
                <a:srgbClr val="544D43"/>
              </a:solidFill>
              <a:highlight>
                <a:srgbClr val="FCFCFA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81530"/>
            <a:ext cx="9144000" cy="6154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00273" y="1104900"/>
            <a:ext cx="5007557" cy="4038600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Exercise (Number one factor to ↑ REE)</a:t>
            </a:r>
          </a:p>
          <a:p>
            <a:r>
              <a:rPr lang="en-US" altLang="en-US" sz="2000" dirty="0"/>
              <a:t>Eat small meals and snacks throughout the day</a:t>
            </a:r>
          </a:p>
          <a:p>
            <a:r>
              <a:rPr lang="en-US" altLang="en-US" sz="2000" dirty="0"/>
              <a:t>Short burst of activity</a:t>
            </a:r>
          </a:p>
          <a:p>
            <a:r>
              <a:rPr lang="en-US" altLang="en-US" sz="2000" dirty="0"/>
              <a:t>Temperature</a:t>
            </a:r>
          </a:p>
          <a:p>
            <a:r>
              <a:rPr lang="en-US" altLang="en-US" sz="2000" dirty="0"/>
              <a:t>Stress</a:t>
            </a:r>
          </a:p>
          <a:p>
            <a:r>
              <a:rPr lang="en-US" altLang="en-US" sz="2000" dirty="0"/>
              <a:t>Fever</a:t>
            </a:r>
          </a:p>
          <a:p>
            <a:r>
              <a:rPr lang="en-US" altLang="en-US" sz="2000" dirty="0"/>
              <a:t>Illness</a:t>
            </a:r>
          </a:p>
          <a:p>
            <a:r>
              <a:rPr lang="en-US" altLang="en-US" sz="2000" dirty="0"/>
              <a:t>Muscle</a:t>
            </a:r>
          </a:p>
          <a:p>
            <a:pPr marL="11430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648200" y="1104900"/>
            <a:ext cx="4038600" cy="50260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33400" indent="-533400"/>
            <a:r>
              <a:rPr lang="en-US" altLang="en-US" sz="2000" dirty="0" smtClean="0"/>
              <a:t>Be a potato</a:t>
            </a:r>
          </a:p>
          <a:p>
            <a:pPr marL="533400" indent="-533400"/>
            <a:r>
              <a:rPr lang="en-US" altLang="en-US" sz="2000" dirty="0" smtClean="0"/>
              <a:t>Eat big meals high in fat and skip</a:t>
            </a:r>
          </a:p>
          <a:p>
            <a:pPr marL="533400" indent="-533400"/>
            <a:r>
              <a:rPr lang="en-US" altLang="en-US" sz="2000" dirty="0" smtClean="0"/>
              <a:t>meals</a:t>
            </a:r>
          </a:p>
          <a:p>
            <a:pPr marL="533400" indent="-533400"/>
            <a:r>
              <a:rPr lang="en-US" altLang="en-US" sz="2000" dirty="0" smtClean="0"/>
              <a:t>Starvation or very low restricted</a:t>
            </a:r>
          </a:p>
          <a:p>
            <a:pPr marL="533400" indent="-533400"/>
            <a:r>
              <a:rPr lang="en-US" altLang="en-US" sz="2000" dirty="0" smtClean="0"/>
              <a:t>caloric diet</a:t>
            </a:r>
          </a:p>
          <a:p>
            <a:pPr marL="533400" indent="-533400"/>
            <a:r>
              <a:rPr lang="en-US" altLang="en-US" sz="2000" dirty="0" smtClean="0"/>
              <a:t>Moderate temperature</a:t>
            </a:r>
          </a:p>
          <a:p>
            <a:pPr marL="533400" indent="-533400"/>
            <a:r>
              <a:rPr lang="en-US" altLang="en-US" sz="2000" dirty="0" smtClean="0"/>
              <a:t>Lower your percentage of lean</a:t>
            </a:r>
          </a:p>
          <a:p>
            <a:pPr marL="533400" indent="-533400"/>
            <a:r>
              <a:rPr lang="en-US" altLang="en-US" sz="2000" dirty="0" smtClean="0"/>
              <a:t>body mass</a:t>
            </a:r>
            <a:endParaRPr lang="en-US" altLang="en-US" sz="2000" b="1" dirty="0" smtClean="0"/>
          </a:p>
          <a:p>
            <a:pPr marL="533400" indent="-533400">
              <a:buFont typeface="Wingdings" panose="05000000000000000000" pitchFamily="2" charset="2"/>
              <a:buNone/>
            </a:pP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0824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89411" y="322525"/>
            <a:ext cx="8689219" cy="782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544D43"/>
                </a:solidFill>
                <a:highlight>
                  <a:srgbClr val="FCFCFA"/>
                </a:highlight>
              </a:rPr>
              <a:t>What we do know about training from research.</a:t>
            </a:r>
            <a:endParaRPr sz="3200" dirty="0">
              <a:solidFill>
                <a:srgbClr val="544D43"/>
              </a:solidFill>
              <a:highlight>
                <a:srgbClr val="FCFCFA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110"/>
            <a:ext cx="9144000" cy="83439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00273" y="1104900"/>
            <a:ext cx="7991974" cy="4038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Research study investigating </a:t>
            </a:r>
            <a:r>
              <a:rPr lang="en-US" sz="2000" b="1" dirty="0" err="1" smtClean="0">
                <a:solidFill>
                  <a:srgbClr val="C00000"/>
                </a:solidFill>
              </a:rPr>
              <a:t>diffrences</a:t>
            </a:r>
            <a:r>
              <a:rPr lang="en-US" sz="2000" b="1" dirty="0" smtClean="0">
                <a:solidFill>
                  <a:srgbClr val="C00000"/>
                </a:solidFill>
              </a:rPr>
              <a:t> between aerobically trained swimmers and anaerobically trained wrestlers resulted in significant differences in VO2 max and anaerobic capacity but not a significant difference in resting metabolic rates.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114300" indent="0">
              <a:buNone/>
            </a:pPr>
            <a:r>
              <a:rPr lang="en-US" sz="1400" dirty="0"/>
              <a:t>Schmidt, W., </a:t>
            </a:r>
            <a:r>
              <a:rPr lang="en-US" sz="1400" dirty="0" err="1"/>
              <a:t>Hyner</a:t>
            </a:r>
            <a:r>
              <a:rPr lang="en-US" sz="1400" dirty="0"/>
              <a:t>, G. C., Lyle, R. M., Corrigan, D., Bottoms, G., &amp; </a:t>
            </a:r>
            <a:r>
              <a:rPr lang="en-US" sz="1400" dirty="0" err="1"/>
              <a:t>Melby</a:t>
            </a:r>
            <a:r>
              <a:rPr lang="en-US" sz="1400" dirty="0"/>
              <a:t>, C. L. (1994). The Effects of Aerobic and Anaerobic Exercise Conditioning on Resting Metabolic Rate and the Thermic Effect of a Meal, International Journal of Sport Nutrition, 4(4), 335-346. Retrieved Sep 25, 2019, from https://journals.humankinetics.com/view/journals/ijsnem/4/4/article-p335.xml</a:t>
            </a:r>
          </a:p>
          <a:p>
            <a:pPr marL="11430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2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89411" y="68095"/>
            <a:ext cx="8689219" cy="1036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544D43"/>
                </a:solidFill>
                <a:highlight>
                  <a:srgbClr val="FCFCFA"/>
                </a:highlight>
              </a:rPr>
              <a:t>ANOVA Between grou</a:t>
            </a:r>
            <a:r>
              <a:rPr lang="en-US" sz="3200" dirty="0" smtClean="0">
                <a:solidFill>
                  <a:srgbClr val="544D43"/>
                </a:solidFill>
                <a:highlight>
                  <a:srgbClr val="FCFCFA"/>
                </a:highlight>
              </a:rPr>
              <a:t>ps based on training and the effect on RMR p=.301</a:t>
            </a:r>
            <a:endParaRPr sz="3200" dirty="0">
              <a:solidFill>
                <a:srgbClr val="544D43"/>
              </a:solidFill>
              <a:highlight>
                <a:srgbClr val="FCFCFA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110"/>
            <a:ext cx="9144000" cy="83439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00273" y="1104900"/>
            <a:ext cx="5007557" cy="4038600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652284"/>
              </p:ext>
            </p:extLst>
          </p:nvPr>
        </p:nvGraphicFramePr>
        <p:xfrm>
          <a:off x="2286000" y="1200149"/>
          <a:ext cx="4572000" cy="341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18298" y="2140085"/>
            <a:ext cx="846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Aerobic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8290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4259</TotalTime>
  <Words>783</Words>
  <Application>Microsoft Office PowerPoint</Application>
  <PresentationFormat>On-screen Show (16:9)</PresentationFormat>
  <Paragraphs>108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Wingdings</vt:lpstr>
      <vt:lpstr>Simple Light</vt:lpstr>
      <vt:lpstr>PowerPoint Presentation</vt:lpstr>
      <vt:lpstr>Why the focus on body Composition?</vt:lpstr>
      <vt:lpstr>What is body composition anyway? </vt:lpstr>
      <vt:lpstr>Body composition</vt:lpstr>
      <vt:lpstr>What factors have an effect on body composition?</vt:lpstr>
      <vt:lpstr>Resting Metabolic Rate  60-75% of our caloric expenditure</vt:lpstr>
      <vt:lpstr>Ways to increase or decrease your REE</vt:lpstr>
      <vt:lpstr>What we do know about training from research.</vt:lpstr>
      <vt:lpstr>ANOVA Between groups based on training and the effect on RMR p=.301</vt:lpstr>
      <vt:lpstr>Gender plays a bigger role in RMR p=.0260</vt:lpstr>
      <vt:lpstr>Difference in fuel mix at rest by type of training</vt:lpstr>
      <vt:lpstr>Body Composition Results by gender</vt:lpstr>
      <vt:lpstr>Body Composition for the males</vt:lpstr>
      <vt:lpstr>Brain Break: what have we learned so far?</vt:lpstr>
      <vt:lpstr>What about Fuel used during activity?</vt:lpstr>
      <vt:lpstr>What we are finding is differences in hear rates.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Logan J. Fowler</dc:creator>
  <cp:lastModifiedBy>Clay L. Robinson</cp:lastModifiedBy>
  <cp:revision>216</cp:revision>
  <cp:lastPrinted>2019-01-18T21:32:03Z</cp:lastPrinted>
  <dcterms:modified xsi:type="dcterms:W3CDTF">2019-10-06T19:52:19Z</dcterms:modified>
</cp:coreProperties>
</file>